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78" r:id="rId3"/>
    <p:sldId id="257" r:id="rId4"/>
    <p:sldId id="258" r:id="rId5"/>
    <p:sldId id="279" r:id="rId6"/>
    <p:sldId id="261"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 id="277" r:id="rId23"/>
  </p:sldIdLst>
  <p:sldSz cx="9144000" cy="5143500" type="screen16x9"/>
  <p:notesSz cx="6858000" cy="9144000"/>
  <p:embeddedFontLst>
    <p:embeddedFont>
      <p:font typeface="Lato" panose="020F0502020204030203" pitchFamily="34" charset="0"/>
      <p:regular r:id="rId25"/>
      <p:bold r:id="rId26"/>
      <p:italic r:id="rId27"/>
      <p:boldItalic r:id="rId28"/>
    </p:embeddedFont>
    <p:embeddedFont>
      <p:font typeface="Raleway"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46" autoAdjust="0"/>
    <p:restoredTop sz="94660"/>
  </p:normalViewPr>
  <p:slideViewPr>
    <p:cSldViewPr snapToGrid="0">
      <p:cViewPr varScale="1">
        <p:scale>
          <a:sx n="138" d="100"/>
          <a:sy n="138" d="100"/>
        </p:scale>
        <p:origin x="1188"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b75abbb56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b75abbb56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b75abbb56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b75abbb56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b75abbb56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b75abbb56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b75abbb56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b75abbb56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b75abbb56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b75abbb56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b75abbb56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b75abbb56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75abbb56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b75abbb56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b75abbb565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b75abbb5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b75abbb56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b75abbb56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b75abbb56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b75abbb56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a:extLst>
            <a:ext uri="{FF2B5EF4-FFF2-40B4-BE49-F238E27FC236}">
              <a16:creationId xmlns:a16="http://schemas.microsoft.com/office/drawing/2014/main" id="{95CAFB07-379B-B298-AA84-D4D326A401E4}"/>
            </a:ext>
          </a:extLst>
        </p:cNvPr>
        <p:cNvGrpSpPr/>
        <p:nvPr/>
      </p:nvGrpSpPr>
      <p:grpSpPr>
        <a:xfrm>
          <a:off x="0" y="0"/>
          <a:ext cx="0" cy="0"/>
          <a:chOff x="0" y="0"/>
          <a:chExt cx="0" cy="0"/>
        </a:xfrm>
      </p:grpSpPr>
      <p:sp>
        <p:nvSpPr>
          <p:cNvPr id="83" name="Google Shape;83;p:notes">
            <a:extLst>
              <a:ext uri="{FF2B5EF4-FFF2-40B4-BE49-F238E27FC236}">
                <a16:creationId xmlns:a16="http://schemas.microsoft.com/office/drawing/2014/main" id="{3AEE5622-759E-3DFB-7A77-6FD199C1A02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a:extLst>
              <a:ext uri="{FF2B5EF4-FFF2-40B4-BE49-F238E27FC236}">
                <a16:creationId xmlns:a16="http://schemas.microsoft.com/office/drawing/2014/main" id="{8BDDD7C4-384D-69E2-74A6-D2CA9F3EC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7370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75abbb565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b75abbb565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b75abbb56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b75abbb56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b75abbb565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b75abbb56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b75abbb56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b75abbb56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b70ae012a1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b70ae012a1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a:extLst>
            <a:ext uri="{FF2B5EF4-FFF2-40B4-BE49-F238E27FC236}">
              <a16:creationId xmlns:a16="http://schemas.microsoft.com/office/drawing/2014/main" id="{61839AC4-0741-8133-129C-FD9A26EB589A}"/>
            </a:ext>
          </a:extLst>
        </p:cNvPr>
        <p:cNvGrpSpPr/>
        <p:nvPr/>
      </p:nvGrpSpPr>
      <p:grpSpPr>
        <a:xfrm>
          <a:off x="0" y="0"/>
          <a:ext cx="0" cy="0"/>
          <a:chOff x="0" y="0"/>
          <a:chExt cx="0" cy="0"/>
        </a:xfrm>
      </p:grpSpPr>
      <p:sp>
        <p:nvSpPr>
          <p:cNvPr id="101" name="Google Shape;101;g2b70ae012a1_0_102:notes">
            <a:extLst>
              <a:ext uri="{FF2B5EF4-FFF2-40B4-BE49-F238E27FC236}">
                <a16:creationId xmlns:a16="http://schemas.microsoft.com/office/drawing/2014/main" id="{7F7CC70C-92D4-DDB4-D256-C2B5E98F01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b70ae012a1_0_102:notes">
            <a:extLst>
              <a:ext uri="{FF2B5EF4-FFF2-40B4-BE49-F238E27FC236}">
                <a16:creationId xmlns:a16="http://schemas.microsoft.com/office/drawing/2014/main" id="{DBED83B1-4875-35CA-4DEE-E07A66983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558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b70ae012a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b70ae012a1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b75abbb56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b75abbb56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70ae012a1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70ae012a1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70ae012a1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b70ae012a1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arina-micheal/AVR23__Michea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7950" y="1315523"/>
            <a:ext cx="7688100" cy="1664700"/>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en" sz="1400" dirty="0">
                <a:highlight>
                  <a:srgbClr val="FFFFFF"/>
                </a:highlight>
              </a:rPr>
              <a:t>Fahrrad-Lernanwendung</a:t>
            </a:r>
            <a:endParaRPr sz="1400" dirty="0">
              <a:highlight>
                <a:srgbClr val="FFFFFF"/>
              </a:highlight>
            </a:endParaRPr>
          </a:p>
          <a:p>
            <a:pPr marL="0" lvl="0" indent="0" algn="l" rtl="0">
              <a:spcBef>
                <a:spcPts val="0"/>
              </a:spcBef>
              <a:spcAft>
                <a:spcPts val="0"/>
              </a:spcAft>
              <a:buNone/>
            </a:pPr>
            <a:r>
              <a:rPr lang="en" sz="1400" dirty="0">
                <a:highlight>
                  <a:srgbClr val="FFFFFF"/>
                </a:highlight>
              </a:rPr>
              <a:t>Projektarbeit</a:t>
            </a:r>
            <a:endParaRPr dirty="0"/>
          </a:p>
        </p:txBody>
      </p:sp>
      <p:sp>
        <p:nvSpPr>
          <p:cNvPr id="87" name="Google Shape;87;p13"/>
          <p:cNvSpPr txBox="1">
            <a:spLocks noGrp="1"/>
          </p:cNvSpPr>
          <p:nvPr>
            <p:ph type="subTitle" idx="1"/>
          </p:nvPr>
        </p:nvSpPr>
        <p:spPr>
          <a:xfrm>
            <a:off x="258500" y="3658875"/>
            <a:ext cx="8520600" cy="1211700"/>
          </a:xfrm>
          <a:prstGeom prst="rect">
            <a:avLst/>
          </a:prstGeom>
        </p:spPr>
        <p:txBody>
          <a:bodyPr spcFirstLastPara="1" wrap="square" lIns="91425" tIns="91425" rIns="91425" bIns="91425" anchor="t" anchorCtr="0">
            <a:normAutofit fontScale="25000" lnSpcReduction="20000"/>
          </a:bodyPr>
          <a:lstStyle/>
          <a:p>
            <a:pPr marL="0" lvl="0" indent="0" algn="just" rtl="0">
              <a:lnSpc>
                <a:spcPct val="115000"/>
              </a:lnSpc>
              <a:spcBef>
                <a:spcPts val="1200"/>
              </a:spcBef>
              <a:spcAft>
                <a:spcPts val="0"/>
              </a:spcAft>
              <a:buClr>
                <a:schemeClr val="dk1"/>
              </a:buClr>
              <a:buSzPts val="275"/>
              <a:buFont typeface="Arial"/>
              <a:buNone/>
            </a:pPr>
            <a:r>
              <a:rPr lang="en" sz="4600" b="1" i="1" dirty="0">
                <a:solidFill>
                  <a:schemeClr val="dk1"/>
                </a:solidFill>
              </a:rPr>
              <a:t>Prüfer: Prof.</a:t>
            </a:r>
            <a:r>
              <a:rPr lang="en" sz="4600" b="1" dirty="0">
                <a:solidFill>
                  <a:schemeClr val="dk1"/>
                </a:solidFill>
              </a:rPr>
              <a:t> </a:t>
            </a:r>
            <a:r>
              <a:rPr lang="en" sz="4600" b="1" i="1" dirty="0">
                <a:solidFill>
                  <a:schemeClr val="dk1"/>
                </a:solidFill>
              </a:rPr>
              <a:t>Thies Pfeiffer ,Carolin Hainke</a:t>
            </a:r>
            <a:endParaRPr sz="4600" b="1" i="1"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Vorgelegt von:</a:t>
            </a:r>
            <a:r>
              <a:rPr lang="en" sz="4600" dirty="0">
                <a:solidFill>
                  <a:schemeClr val="dk1"/>
                </a:solidFill>
              </a:rPr>
              <a:t>    Marina Micheal, 925184, Berliner Hochschule für Technik</a:t>
            </a:r>
            <a:endParaRPr sz="4600" dirty="0">
              <a:solidFill>
                <a:schemeClr val="dk1"/>
              </a:solidFill>
            </a:endParaRPr>
          </a:p>
          <a:p>
            <a:pPr marL="0" lvl="0" indent="0" algn="just" rtl="0">
              <a:lnSpc>
                <a:spcPct val="115000"/>
              </a:lnSpc>
              <a:spcBef>
                <a:spcPts val="1400"/>
              </a:spcBef>
              <a:spcAft>
                <a:spcPts val="0"/>
              </a:spcAft>
              <a:buClr>
                <a:schemeClr val="dk1"/>
              </a:buClr>
              <a:buSzPts val="275"/>
              <a:buFont typeface="Arial"/>
              <a:buNone/>
            </a:pPr>
            <a:r>
              <a:rPr lang="en" sz="4600" i="1" dirty="0">
                <a:solidFill>
                  <a:schemeClr val="dk1"/>
                </a:solidFill>
              </a:rPr>
              <a:t>Studiengang:</a:t>
            </a:r>
            <a:r>
              <a:rPr lang="en" sz="4600" dirty="0">
                <a:solidFill>
                  <a:schemeClr val="dk1"/>
                </a:solidFill>
              </a:rPr>
              <a:t>  	 M.Sc. Medieninformatik Online</a:t>
            </a:r>
            <a:endParaRPr sz="4600" dirty="0">
              <a:solidFill>
                <a:schemeClr val="dk1"/>
              </a:solidFill>
            </a:endParaRPr>
          </a:p>
          <a:p>
            <a:pPr marL="0" lvl="0" indent="0" algn="l" rtl="0">
              <a:spcBef>
                <a:spcPts val="120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35" name="Google Shape;135;p21"/>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43" name="Google Shape;143;p22"/>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t="22227"/>
          <a:stretch/>
        </p:blipFill>
        <p:spPr>
          <a:xfrm>
            <a:off x="5894188" y="609599"/>
            <a:ext cx="2603650" cy="20452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1" name="Google Shape;151;p23"/>
          <p:cNvSpPr txBox="1">
            <a:spLocks noGrp="1"/>
          </p:cNvSpPr>
          <p:nvPr>
            <p:ph type="body" idx="1"/>
          </p:nvPr>
        </p:nvSpPr>
        <p:spPr>
          <a:xfrm>
            <a:off x="729450" y="2078875"/>
            <a:ext cx="347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Begrüßungsbereich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4"/>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58" name="Google Shape;158;p24"/>
          <p:cNvSpPr txBox="1">
            <a:spLocks noGrp="1"/>
          </p:cNvSpPr>
          <p:nvPr>
            <p:ph type="body" idx="1"/>
          </p:nvPr>
        </p:nvSpPr>
        <p:spPr>
          <a:xfrm>
            <a:off x="729450" y="2078875"/>
            <a:ext cx="50445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Informationsbereich:</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589269"/>
            <a:ext cx="2796733" cy="213833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46525" y="2876050"/>
            <a:ext cx="2796733" cy="209080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66" name="Google Shape;166;p25"/>
          <p:cNvSpPr txBox="1">
            <a:spLocks noGrp="1"/>
          </p:cNvSpPr>
          <p:nvPr>
            <p:ph type="body" idx="1"/>
          </p:nvPr>
        </p:nvSpPr>
        <p:spPr>
          <a:xfrm>
            <a:off x="284018" y="2078875"/>
            <a:ext cx="5489932"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dirty="0">
                <a:solidFill>
                  <a:srgbClr val="000000"/>
                </a:solidFill>
                <a:latin typeface="Arial"/>
                <a:ea typeface="Arial"/>
                <a:cs typeface="Arial"/>
                <a:sym typeface="Arial"/>
              </a:rPr>
            </a:br>
            <a:r>
              <a:rPr lang="en" sz="1400" dirty="0">
                <a:solidFill>
                  <a:srgbClr val="000000"/>
                </a:solidFill>
                <a:latin typeface="Arial"/>
                <a:ea typeface="Arial"/>
                <a:cs typeface="Arial"/>
                <a:sym typeface="Arial"/>
              </a:rPr>
              <a:t>Die Fahrradteile können auch mit den Händen oder dem Strahl gegriffen werden.</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569050"/>
            <a:ext cx="2956351"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29626" y="2856212"/>
            <a:ext cx="2956350" cy="216230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6"/>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74" name="Google Shape;174;p26"/>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dirty="0">
                <a:solidFill>
                  <a:srgbClr val="000000"/>
                </a:solidFill>
                <a:latin typeface="Arial"/>
                <a:ea typeface="Arial"/>
                <a:cs typeface="Arial"/>
                <a:sym typeface="Arial"/>
              </a:rPr>
              <a:t>Informationsbereich: </a:t>
            </a:r>
          </a:p>
          <a:p>
            <a:pPr marL="0" lvl="0" indent="0" algn="l" rtl="0">
              <a:lnSpc>
                <a:spcPct val="200000"/>
              </a:lnSpc>
              <a:spcBef>
                <a:spcPts val="1200"/>
              </a:spcBef>
              <a:spcAft>
                <a:spcPts val="0"/>
              </a:spcAft>
              <a:buNone/>
            </a:pPr>
            <a:r>
              <a:rPr lang="de-DE" sz="1400" dirty="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p>
          <a:p>
            <a:pPr marL="0" lvl="0" indent="0" algn="l" rtl="0">
              <a:spcBef>
                <a:spcPts val="1400"/>
              </a:spcBef>
              <a:spcAft>
                <a:spcPts val="1200"/>
              </a:spcAft>
              <a:buNone/>
            </a:pPr>
            <a:endParaRPr sz="1400" b="1" dirty="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l="15179" t="12795" r="14511" b="16513"/>
          <a:stretch/>
        </p:blipFill>
        <p:spPr>
          <a:xfrm>
            <a:off x="5718532" y="1586250"/>
            <a:ext cx="2956349" cy="278644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1" name="Google Shape;181;p27"/>
          <p:cNvSpPr txBox="1">
            <a:spLocks noGrp="1"/>
          </p:cNvSpPr>
          <p:nvPr>
            <p:ph type="body" idx="1"/>
          </p:nvPr>
        </p:nvSpPr>
        <p:spPr>
          <a:xfrm>
            <a:off x="729450" y="2078875"/>
            <a:ext cx="48849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b="1">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83" name="Google Shape;183;p27"/>
          <p:cNvPicPr preferRelativeResize="0"/>
          <p:nvPr/>
        </p:nvPicPr>
        <p:blipFill rotWithShape="1">
          <a:blip r:embed="rId4">
            <a:alphaModFix/>
          </a:blip>
          <a:srcRect l="4463" t="28144" r="30567" b="14522"/>
          <a:stretch/>
        </p:blipFill>
        <p:spPr>
          <a:xfrm>
            <a:off x="5614350" y="2840529"/>
            <a:ext cx="3139326" cy="2021021"/>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89" name="Google Shape;189;p28"/>
          <p:cNvSpPr txBox="1">
            <a:spLocks noGrp="1"/>
          </p:cNvSpPr>
          <p:nvPr>
            <p:ph type="body" idx="1"/>
          </p:nvPr>
        </p:nvSpPr>
        <p:spPr>
          <a:xfrm>
            <a:off x="729450" y="2078875"/>
            <a:ext cx="47163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9"/>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197" name="Google Shape;197;p29"/>
          <p:cNvSpPr txBox="1">
            <a:spLocks noGrp="1"/>
          </p:cNvSpPr>
          <p:nvPr>
            <p:ph type="body" idx="1"/>
          </p:nvPr>
        </p:nvSpPr>
        <p:spPr>
          <a:xfrm>
            <a:off x="729450" y="2078875"/>
            <a:ext cx="3945000" cy="2968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marL="0" lvl="0" indent="0" algn="l" rtl="0">
              <a:spcBef>
                <a:spcPts val="1400"/>
              </a:spcBef>
              <a:spcAft>
                <a:spcPts val="1200"/>
              </a:spcAft>
              <a:buNone/>
            </a:pP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12" name="Google Shape;212;p31"/>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Farbeänderung:</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954982" y="3498628"/>
            <a:ext cx="1984093" cy="916572"/>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1" y="526473"/>
            <a:ext cx="2540764" cy="2224476"/>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pic>
        <p:nvPicPr>
          <p:cNvPr id="215" name="Google Shape;215;p31"/>
          <p:cNvPicPr preferRelativeResize="0"/>
          <p:nvPr/>
        </p:nvPicPr>
        <p:blipFill rotWithShape="1">
          <a:blip r:embed="rId5">
            <a:alphaModFix/>
          </a:blip>
          <a:srcRect l="28190" t="12586" r="16567" b="33557"/>
          <a:stretch/>
        </p:blipFill>
        <p:spPr>
          <a:xfrm>
            <a:off x="5015346" y="3154254"/>
            <a:ext cx="1818173" cy="176926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a:extLst>
            <a:ext uri="{FF2B5EF4-FFF2-40B4-BE49-F238E27FC236}">
              <a16:creationId xmlns:a16="http://schemas.microsoft.com/office/drawing/2014/main" id="{F59898D5-66FE-3283-AD11-56B66624FC7D}"/>
            </a:ext>
          </a:extLst>
        </p:cNvPr>
        <p:cNvGrpSpPr/>
        <p:nvPr/>
      </p:nvGrpSpPr>
      <p:grpSpPr>
        <a:xfrm>
          <a:off x="0" y="0"/>
          <a:ext cx="0" cy="0"/>
          <a:chOff x="0" y="0"/>
          <a:chExt cx="0" cy="0"/>
        </a:xfrm>
      </p:grpSpPr>
      <p:sp>
        <p:nvSpPr>
          <p:cNvPr id="86" name="Google Shape;86;p13">
            <a:extLst>
              <a:ext uri="{FF2B5EF4-FFF2-40B4-BE49-F238E27FC236}">
                <a16:creationId xmlns:a16="http://schemas.microsoft.com/office/drawing/2014/main" id="{C34610FB-48F3-45BF-A278-4F190F3DA729}"/>
              </a:ext>
            </a:extLst>
          </p:cNvPr>
          <p:cNvSpPr txBox="1">
            <a:spLocks noGrp="1"/>
          </p:cNvSpPr>
          <p:nvPr>
            <p:ph type="ctrTitle"/>
          </p:nvPr>
        </p:nvSpPr>
        <p:spPr>
          <a:xfrm>
            <a:off x="729450" y="1322450"/>
            <a:ext cx="7688100" cy="1060532"/>
          </a:xfrm>
          <a:prstGeom prst="rect">
            <a:avLst/>
          </a:prstGeom>
        </p:spPr>
        <p:txBody>
          <a:bodyPr spcFirstLastPara="1" wrap="square" lIns="91425" tIns="91425" rIns="91425" bIns="91425" anchor="t" anchorCtr="0">
            <a:normAutofit/>
          </a:bodyPr>
          <a:lstStyle/>
          <a:p>
            <a:pPr marL="0" lvl="0" indent="0" algn="l" rtl="0">
              <a:lnSpc>
                <a:spcPct val="115000"/>
              </a:lnSpc>
              <a:spcBef>
                <a:spcPts val="1200"/>
              </a:spcBef>
              <a:spcAft>
                <a:spcPts val="0"/>
              </a:spcAft>
              <a:buClr>
                <a:schemeClr val="dk1"/>
              </a:buClr>
              <a:buSzPts val="1100"/>
              <a:buFont typeface="Arial"/>
              <a:buNone/>
            </a:pPr>
            <a:r>
              <a:rPr lang="en" sz="1400" b="1" dirty="0"/>
              <a:t>Augmented and Virtual Reality (HSEL MIM 20 W23)</a:t>
            </a:r>
            <a:endParaRPr sz="1400" b="1" dirty="0"/>
          </a:p>
          <a:p>
            <a:pPr marL="0" lvl="0" indent="0" algn="l" rtl="0">
              <a:spcBef>
                <a:spcPts val="1400"/>
              </a:spcBef>
              <a:spcAft>
                <a:spcPts val="0"/>
              </a:spcAft>
              <a:buNone/>
            </a:pPr>
            <a:r>
              <a:rPr lang="de-DE" sz="1400" dirty="0">
                <a:highlight>
                  <a:srgbClr val="FFFFFF"/>
                </a:highlight>
              </a:rPr>
              <a:t>Inhalte</a:t>
            </a:r>
            <a:endParaRPr dirty="0"/>
          </a:p>
        </p:txBody>
      </p:sp>
      <p:sp>
        <p:nvSpPr>
          <p:cNvPr id="87" name="Google Shape;87;p13">
            <a:extLst>
              <a:ext uri="{FF2B5EF4-FFF2-40B4-BE49-F238E27FC236}">
                <a16:creationId xmlns:a16="http://schemas.microsoft.com/office/drawing/2014/main" id="{DBBC48DC-1CD2-6227-C472-3B5F127A3012}"/>
              </a:ext>
            </a:extLst>
          </p:cNvPr>
          <p:cNvSpPr txBox="1">
            <a:spLocks noGrp="1"/>
          </p:cNvSpPr>
          <p:nvPr>
            <p:ph type="subTitle" idx="1"/>
          </p:nvPr>
        </p:nvSpPr>
        <p:spPr>
          <a:xfrm>
            <a:off x="258500" y="2466109"/>
            <a:ext cx="8520600" cy="2404466"/>
          </a:xfrm>
          <a:prstGeom prst="rect">
            <a:avLst/>
          </a:prstGeom>
        </p:spPr>
        <p:txBody>
          <a:bodyPr spcFirstLastPara="1" wrap="square" lIns="91425" tIns="91425" rIns="91425" bIns="91425" anchor="t" anchorCtr="0">
            <a:normAutofit fontScale="77500" lnSpcReduction="20000"/>
          </a:bodyPr>
          <a:lstStyle/>
          <a:p>
            <a:pPr marL="0" lvl="0" indent="0" algn="l" rtl="0">
              <a:spcBef>
                <a:spcPts val="1200"/>
              </a:spcBef>
              <a:spcAft>
                <a:spcPts val="0"/>
              </a:spcAft>
              <a:buNone/>
            </a:pPr>
            <a:r>
              <a:rPr lang="en" dirty="0"/>
              <a:t>Konzept und Ziel</a:t>
            </a:r>
          </a:p>
          <a:p>
            <a:pPr marL="0" lvl="0" indent="0" algn="l" rtl="0">
              <a:spcBef>
                <a:spcPts val="1200"/>
              </a:spcBef>
              <a:spcAft>
                <a:spcPts val="0"/>
              </a:spcAft>
              <a:buNone/>
            </a:pPr>
            <a:r>
              <a:rPr lang="de-DE" dirty="0"/>
              <a:t>warum diese Form der Interaktion</a:t>
            </a:r>
            <a:r>
              <a:rPr lang="en" dirty="0"/>
              <a:t>?</a:t>
            </a:r>
          </a:p>
          <a:p>
            <a:pPr marL="0" lvl="0" indent="0" algn="l" rtl="0">
              <a:spcBef>
                <a:spcPts val="1200"/>
              </a:spcBef>
              <a:spcAft>
                <a:spcPts val="0"/>
              </a:spcAft>
              <a:buNone/>
            </a:pPr>
            <a:r>
              <a:rPr lang="en" dirty="0"/>
              <a:t>Genutzte Elemente / Maßnahmen</a:t>
            </a:r>
          </a:p>
          <a:p>
            <a:pPr marL="0" indent="0">
              <a:spcBef>
                <a:spcPts val="1200"/>
              </a:spcBef>
            </a:pPr>
            <a:r>
              <a:rPr lang="en" dirty="0"/>
              <a:t>Erwartungen</a:t>
            </a:r>
          </a:p>
          <a:p>
            <a:pPr marL="0" lvl="0" indent="0" algn="l" rtl="0">
              <a:spcBef>
                <a:spcPts val="1200"/>
              </a:spcBef>
              <a:spcAft>
                <a:spcPts val="0"/>
              </a:spcAft>
              <a:buNone/>
            </a:pPr>
            <a:r>
              <a:rPr lang="de-DE" dirty="0"/>
              <a:t>Wie weit das Ziel erreicht ist?</a:t>
            </a:r>
          </a:p>
          <a:p>
            <a:pPr marL="0" lvl="0" indent="0" algn="l" rtl="0">
              <a:spcBef>
                <a:spcPts val="1200"/>
              </a:spcBef>
              <a:spcAft>
                <a:spcPts val="0"/>
              </a:spcAft>
              <a:buNone/>
            </a:pPr>
            <a:r>
              <a:rPr lang="en" dirty="0"/>
              <a:t>Probleme</a:t>
            </a:r>
          </a:p>
          <a:p>
            <a:pPr marL="0" lvl="0" indent="0" algn="l" rtl="0">
              <a:spcBef>
                <a:spcPts val="1200"/>
              </a:spcBef>
              <a:spcAft>
                <a:spcPts val="0"/>
              </a:spcAft>
              <a:buNone/>
            </a:pPr>
            <a:r>
              <a:rPr lang="en" dirty="0"/>
              <a:t>Implementierung</a:t>
            </a:r>
          </a:p>
          <a:p>
            <a:pPr marL="0" lvl="0" indent="0" algn="l" rtl="0">
              <a:spcBef>
                <a:spcPts val="1200"/>
              </a:spcBef>
              <a:spcAft>
                <a:spcPts val="0"/>
              </a:spcAft>
              <a:buNone/>
            </a:pPr>
            <a:endParaRPr lang="en" dirty="0"/>
          </a:p>
          <a:p>
            <a:pPr marL="0" lvl="0" indent="0" algn="l" rtl="0">
              <a:spcBef>
                <a:spcPts val="1200"/>
              </a:spcBef>
              <a:spcAft>
                <a:spcPts val="0"/>
              </a:spcAft>
              <a:buNone/>
            </a:pPr>
            <a:endParaRPr dirty="0"/>
          </a:p>
        </p:txBody>
      </p:sp>
    </p:spTree>
    <p:extLst>
      <p:ext uri="{BB962C8B-B14F-4D97-AF65-F5344CB8AC3E}">
        <p14:creationId xmlns:p14="http://schemas.microsoft.com/office/powerpoint/2010/main" val="332504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Implementierung</a:t>
            </a:r>
            <a:endParaRPr/>
          </a:p>
        </p:txBody>
      </p:sp>
      <p:sp>
        <p:nvSpPr>
          <p:cNvPr id="221" name="Google Shape;221;p32"/>
          <p:cNvSpPr txBox="1">
            <a:spLocks noGrp="1"/>
          </p:cNvSpPr>
          <p:nvPr>
            <p:ph type="body" idx="1"/>
          </p:nvPr>
        </p:nvSpPr>
        <p:spPr>
          <a:xfrm>
            <a:off x="729450" y="2078875"/>
            <a:ext cx="3900600" cy="30645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b="1">
                <a:solidFill>
                  <a:srgbClr val="000000"/>
                </a:solidFill>
                <a:latin typeface="Arial"/>
                <a:ea typeface="Arial"/>
                <a:cs typeface="Arial"/>
                <a:sym typeface="Arial"/>
              </a:rPr>
              <a:t>Exittür:</a:t>
            </a:r>
            <a:br>
              <a:rPr lang="en" sz="1400" b="1">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w="19050" cap="flat" cmpd="sng">
            <a:solidFill>
              <a:srgbClr val="38761D"/>
            </a:solidFill>
            <a:prstDash val="solid"/>
            <a:round/>
            <a:headEnd type="none" w="sm" len="sm"/>
            <a:tailEnd type="none" w="sm" len="sm"/>
          </a:ln>
          <a:effectLst>
            <a:outerShdw blurRad="57150" dist="19050" dir="5400000" algn="bl" rotWithShape="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3"/>
          <p:cNvSpPr txBox="1">
            <a:spLocks noGrp="1"/>
          </p:cNvSpPr>
          <p:nvPr>
            <p:ph type="title"/>
          </p:nvPr>
        </p:nvSpPr>
        <p:spPr>
          <a:xfrm>
            <a:off x="729450" y="131865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Links</a:t>
            </a:r>
            <a:endParaRPr/>
          </a:p>
        </p:txBody>
      </p:sp>
      <p:sp>
        <p:nvSpPr>
          <p:cNvPr id="228" name="Google Shape;228;p33"/>
          <p:cNvSpPr txBox="1">
            <a:spLocks noGrp="1"/>
          </p:cNvSpPr>
          <p:nvPr>
            <p:ph type="body" idx="1"/>
          </p:nvPr>
        </p:nvSpPr>
        <p:spPr>
          <a:xfrm>
            <a:off x="729450" y="1833927"/>
            <a:ext cx="8334600" cy="3091364"/>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dirty="0">
                <a:solidFill>
                  <a:srgbClr val="000000"/>
                </a:solidFill>
                <a:latin typeface="Arial"/>
                <a:ea typeface="Arial"/>
                <a:cs typeface="Arial"/>
                <a:sym typeface="Arial"/>
              </a:rPr>
              <a:t>Github: </a:t>
            </a:r>
            <a:r>
              <a:rPr lang="en" sz="1400" u="sng" dirty="0">
                <a:solidFill>
                  <a:schemeClr val="hlink"/>
                </a:solidFill>
                <a:latin typeface="Arial"/>
                <a:ea typeface="Arial"/>
                <a:cs typeface="Arial"/>
                <a:sym typeface="Arial"/>
                <a:hlinkClick r:id="rId3"/>
              </a:rPr>
              <a:t>https://github.com/marina-micheal/AVR23__Micheal</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en" sz="1400" dirty="0">
                <a:solidFill>
                  <a:srgbClr val="000000"/>
                </a:solidFill>
                <a:latin typeface="Arial"/>
                <a:ea typeface="Arial"/>
                <a:cs typeface="Arial"/>
                <a:sym typeface="Arial"/>
              </a:rPr>
              <a:t>Video Ordner Link: </a:t>
            </a: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https://github.com/marina-micheal/AVR23__Micheal/tree/main/Prasentation-Videos</a:t>
            </a:r>
            <a:endParaRPr lang="en"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r>
              <a:rPr lang="de-DE" sz="1400" dirty="0">
                <a:solidFill>
                  <a:srgbClr val="000000"/>
                </a:solidFill>
                <a:latin typeface="Arial"/>
                <a:ea typeface="Arial"/>
                <a:cs typeface="Arial"/>
                <a:sym typeface="Arial"/>
              </a:rPr>
              <a:t>Originalvideo und ein Video mit etwas </a:t>
            </a:r>
            <a:r>
              <a:rPr lang="de-DE" sz="1400">
                <a:solidFill>
                  <a:srgbClr val="000000"/>
                </a:solidFill>
                <a:latin typeface="Arial"/>
                <a:ea typeface="Arial"/>
                <a:cs typeface="Arial"/>
                <a:sym typeface="Arial"/>
              </a:rPr>
              <a:t>HandTracking, </a:t>
            </a:r>
            <a:r>
              <a:rPr lang="de-DE" sz="1400" dirty="0">
                <a:solidFill>
                  <a:srgbClr val="000000"/>
                </a:solidFill>
                <a:latin typeface="Arial"/>
                <a:ea typeface="Arial"/>
                <a:cs typeface="Arial"/>
                <a:sym typeface="Arial"/>
              </a:rPr>
              <a:t>das jedoch Verzögerungsprobleme aufweist und </a:t>
            </a:r>
            <a:r>
              <a:rPr lang="en" sz="1400" dirty="0">
                <a:solidFill>
                  <a:srgbClr val="000000"/>
                </a:solidFill>
                <a:latin typeface="Arial"/>
                <a:ea typeface="Arial"/>
                <a:cs typeface="Arial"/>
                <a:sym typeface="Arial"/>
              </a:rPr>
              <a:t>HandTracking Probleme Videos</a:t>
            </a: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dirty="0">
              <a:solidFill>
                <a:srgbClr val="000000"/>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4"/>
          <p:cNvSpPr txBox="1">
            <a:spLocks noGrp="1"/>
          </p:cNvSpPr>
          <p:nvPr>
            <p:ph type="title"/>
          </p:nvPr>
        </p:nvSpPr>
        <p:spPr>
          <a:xfrm>
            <a:off x="1864575" y="1442800"/>
            <a:ext cx="49293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Danke für Ihre Aufmerksamkeit</a:t>
            </a:r>
            <a:endParaRPr/>
          </a:p>
        </p:txBody>
      </p:sp>
      <p:sp>
        <p:nvSpPr>
          <p:cNvPr id="234" name="Google Shape;234;p34"/>
          <p:cNvSpPr txBox="1">
            <a:spLocks noGrp="1"/>
          </p:cNvSpPr>
          <p:nvPr>
            <p:ph type="body" idx="1"/>
          </p:nvPr>
        </p:nvSpPr>
        <p:spPr>
          <a:xfrm>
            <a:off x="3726875" y="2265100"/>
            <a:ext cx="929700" cy="4326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400" b="1">
              <a:solidFill>
                <a:srgbClr val="000000"/>
              </a:solidFill>
              <a:latin typeface="Arial"/>
              <a:ea typeface="Arial"/>
              <a:cs typeface="Arial"/>
              <a:sym typeface="Arial"/>
            </a:endParaRPr>
          </a:p>
          <a:p>
            <a:pPr marL="0" lvl="0" indent="0" algn="l" rtl="0">
              <a:spcBef>
                <a:spcPts val="1400"/>
              </a:spcBef>
              <a:spcAft>
                <a:spcPts val="0"/>
              </a:spcAft>
              <a:buNone/>
            </a:pPr>
            <a:endParaRPr sz="1200">
              <a:solidFill>
                <a:schemeClr val="dk2"/>
              </a:solidFill>
              <a:latin typeface="Arial"/>
              <a:ea typeface="Arial"/>
              <a:cs typeface="Arial"/>
              <a:sym typeface="Arial"/>
            </a:endParaRPr>
          </a:p>
          <a:p>
            <a:pPr marL="0" lvl="0" indent="0" algn="l" rtl="0">
              <a:spcBef>
                <a:spcPts val="1200"/>
              </a:spcBef>
              <a:spcAft>
                <a:spcPts val="1200"/>
              </a:spcAft>
              <a:buNone/>
            </a:pP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Konzept und Ziel</a:t>
            </a:r>
            <a:endParaRPr dirty="0"/>
          </a:p>
        </p:txBody>
      </p:sp>
      <p:sp>
        <p:nvSpPr>
          <p:cNvPr id="93" name="Google Shape;93;p14"/>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de-DE" sz="1200" b="1" dirty="0">
                <a:solidFill>
                  <a:schemeClr val="dk2"/>
                </a:solidFill>
                <a:latin typeface="Arial"/>
                <a:ea typeface="Arial"/>
                <a:cs typeface="Arial"/>
                <a:sym typeface="Arial"/>
              </a:rPr>
              <a:t>Die Anwendung sollte für den Benutzer kein neues Land sein.</a:t>
            </a:r>
          </a:p>
          <a:p>
            <a:pPr marL="0" lvl="0" indent="0" algn="l" rtl="0">
              <a:lnSpc>
                <a:spcPct val="200000"/>
              </a:lnSpc>
              <a:spcBef>
                <a:spcPts val="1200"/>
              </a:spcBef>
              <a:spcAft>
                <a:spcPts val="0"/>
              </a:spcAft>
              <a:buNone/>
            </a:pPr>
            <a:r>
              <a:rPr lang="de-DE" sz="1200" dirty="0">
                <a:solidFill>
                  <a:schemeClr val="dk2"/>
                </a:solidFill>
                <a:latin typeface="Arial"/>
                <a:ea typeface="Arial"/>
                <a:cs typeface="Arial"/>
                <a:sym typeface="Arial"/>
              </a:rPr>
              <a:t>Das Konzept der Anwendung besteht darin, eine informative Umgebung zu entwickeln, die Menschen mit wenig VR-Brillensystem-Erfahrung und geringen Fahrradkenntnissen die Möglichkeit bietet, problemlos mehr über Fahrradteile, deren Namen, Funktionen und Aufbau zu erfahren.</a:t>
            </a:r>
          </a:p>
          <a:p>
            <a:pPr marL="0" lvl="0" indent="0" algn="l" rtl="0">
              <a:lnSpc>
                <a:spcPct val="200000"/>
              </a:lnSpc>
              <a:spcBef>
                <a:spcPts val="1200"/>
              </a:spcBef>
              <a:spcAft>
                <a:spcPts val="0"/>
              </a:spcAft>
              <a:buNone/>
            </a:pPr>
            <a:r>
              <a:rPr lang="en" sz="1200" dirty="0">
                <a:solidFill>
                  <a:schemeClr val="dk2"/>
                </a:solidFill>
                <a:latin typeface="Arial"/>
                <a:ea typeface="Arial"/>
                <a:cs typeface="Arial"/>
                <a:sym typeface="Arial"/>
              </a:rPr>
              <a:t>Das Ziel </a:t>
            </a:r>
            <a:r>
              <a:rPr lang="de-DE" sz="1200" dirty="0">
                <a:solidFill>
                  <a:schemeClr val="dk2"/>
                </a:solidFill>
                <a:latin typeface="Arial"/>
                <a:ea typeface="Arial"/>
                <a:cs typeface="Arial"/>
                <a:sym typeface="Arial"/>
              </a:rPr>
              <a:t>liegt auf der Integration von Microsoft MRTK-UI-Komponenten und -Funktionalität zur Gestaltung einer attraktiven Benutzeroberfläche, einfacher Navigation und eines realistischen Erlebnisses.</a:t>
            </a:r>
            <a:endParaRPr sz="1200" dirty="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Warum?</a:t>
            </a:r>
            <a:endParaRPr dirty="0"/>
          </a:p>
        </p:txBody>
      </p:sp>
      <p:sp>
        <p:nvSpPr>
          <p:cNvPr id="99" name="Google Shape;99;p15"/>
          <p:cNvSpPr txBox="1">
            <a:spLocks noGrp="1"/>
          </p:cNvSpPr>
          <p:nvPr>
            <p:ph type="body" idx="1"/>
          </p:nvPr>
        </p:nvSpPr>
        <p:spPr>
          <a:xfrm>
            <a:off x="729450" y="2078875"/>
            <a:ext cx="7688700" cy="2782800"/>
          </a:xfrm>
          <a:prstGeom prst="rect">
            <a:avLst/>
          </a:prstGeom>
        </p:spPr>
        <p:txBody>
          <a:bodyPr spcFirstLastPara="1" wrap="square" lIns="91425" tIns="91425" rIns="91425" bIns="91425" anchor="t" anchorCtr="0">
            <a:noAutofit/>
          </a:bodyPr>
          <a:lstStyle/>
          <a:p>
            <a:pPr marL="0" indent="0">
              <a:buNone/>
            </a:pPr>
            <a:r>
              <a:rPr lang="en" sz="1200" b="1" dirty="0">
                <a:solidFill>
                  <a:schemeClr val="bg2"/>
                </a:solidFill>
                <a:highlight>
                  <a:srgbClr val="FFFFFF"/>
                </a:highlight>
                <a:latin typeface="+mn-lt"/>
                <a:ea typeface="Roboto"/>
                <a:cs typeface="Roboto"/>
                <a:sym typeface="Roboto"/>
              </a:rPr>
              <a:t>Benutzerfreundlich. Leichte Navigierbarkeit</a:t>
            </a:r>
          </a:p>
          <a:p>
            <a:pPr marL="0" indent="0">
              <a:buNone/>
            </a:pPr>
            <a:endParaRPr lang="en" sz="1200" b="1" dirty="0">
              <a:solidFill>
                <a:schemeClr val="bg2"/>
              </a:solidFill>
              <a:highlight>
                <a:srgbClr val="FFFFFF"/>
              </a:highlight>
              <a:latin typeface="+mn-lt"/>
              <a:ea typeface="Roboto"/>
              <a:cs typeface="Roboto"/>
              <a:sym typeface="Roboto"/>
            </a:endParaRPr>
          </a:p>
          <a:p>
            <a:pPr marL="0" indent="0">
              <a:buNone/>
            </a:pPr>
            <a:r>
              <a:rPr lang="de-DE" sz="1200" b="1" dirty="0">
                <a:solidFill>
                  <a:schemeClr val="bg2"/>
                </a:solidFill>
                <a:highlight>
                  <a:srgbClr val="FFFFFF"/>
                </a:highlight>
                <a:latin typeface="+mn-lt"/>
                <a:ea typeface="Roboto"/>
                <a:cs typeface="Roboto"/>
                <a:sym typeface="Roboto"/>
              </a:rPr>
              <a:t>Website-ähnliches Erlebnis</a:t>
            </a:r>
            <a:br>
              <a:rPr lang="en" sz="1200" b="1" dirty="0">
                <a:solidFill>
                  <a:schemeClr val="bg2"/>
                </a:solidFill>
                <a:highlight>
                  <a:srgbClr val="FFFFFF"/>
                </a:highlight>
                <a:latin typeface="+mn-lt"/>
                <a:ea typeface="Roboto"/>
                <a:cs typeface="Roboto"/>
                <a:sym typeface="Roboto"/>
              </a:rPr>
            </a:br>
            <a:endParaRPr lang="de-DE" sz="1200" dirty="0">
              <a:solidFill>
                <a:schemeClr val="bg2"/>
              </a:solidFill>
              <a:latin typeface="+mn-lt"/>
            </a:endParaRPr>
          </a:p>
          <a:p>
            <a:pPr marL="285750" indent="-285750"/>
            <a:r>
              <a:rPr lang="de-DE" sz="1200" b="1" i="0" dirty="0">
                <a:solidFill>
                  <a:schemeClr val="bg2"/>
                </a:solidFill>
                <a:effectLst/>
                <a:latin typeface="+mn-lt"/>
              </a:rPr>
              <a:t>Auswahl der Interaktionselemente</a:t>
            </a:r>
            <a:br>
              <a:rPr lang="de-DE" sz="1200" b="1" i="0" dirty="0">
                <a:solidFill>
                  <a:schemeClr val="bg2"/>
                </a:solidFill>
                <a:effectLst/>
                <a:latin typeface="+mn-lt"/>
              </a:rPr>
            </a:br>
            <a:r>
              <a:rPr lang="de-DE" sz="1200" i="0" dirty="0">
                <a:solidFill>
                  <a:schemeClr val="bg2"/>
                </a:solidFill>
                <a:effectLst/>
                <a:latin typeface="+mn-lt"/>
              </a:rPr>
              <a:t>Die Auswahl von UI- und interaktiven Elementen wie Dialogfeldern, </a:t>
            </a:r>
            <a:r>
              <a:rPr lang="de-DE" sz="1200" i="0" dirty="0" err="1">
                <a:solidFill>
                  <a:schemeClr val="bg2"/>
                </a:solidFill>
                <a:effectLst/>
                <a:latin typeface="+mn-lt"/>
              </a:rPr>
              <a:t>scrollbarem</a:t>
            </a:r>
            <a:r>
              <a:rPr lang="de-DE" sz="1200" i="0" dirty="0">
                <a:solidFill>
                  <a:schemeClr val="bg2"/>
                </a:solidFill>
                <a:effectLst/>
                <a:latin typeface="+mn-lt"/>
              </a:rPr>
              <a:t> Text, Hover-Effekten, Klickfunktionen, Greif- und Schnappoptionen basiert auf ihrer Einfachheit , bereits bekannten Interaktionen aus den meisten digitalen Produkten und ihrer Fähigkeit, eine nahtlose Benutzererfahrung zu bieten, die auch unerfahrenen Benutzern den Informationszugang ermöglicht</a:t>
            </a:r>
            <a:r>
              <a:rPr lang="de-DE" sz="1200" i="0" dirty="0">
                <a:solidFill>
                  <a:srgbClr val="374151"/>
                </a:solidFill>
                <a:effectLst/>
                <a:latin typeface="+mn-lt"/>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a:extLst>
            <a:ext uri="{FF2B5EF4-FFF2-40B4-BE49-F238E27FC236}">
              <a16:creationId xmlns:a16="http://schemas.microsoft.com/office/drawing/2014/main" id="{40DBFBD3-7CB5-7B23-E4D1-F081347DBBF4}"/>
            </a:ext>
          </a:extLst>
        </p:cNvPr>
        <p:cNvGrpSpPr/>
        <p:nvPr/>
      </p:nvGrpSpPr>
      <p:grpSpPr>
        <a:xfrm>
          <a:off x="0" y="0"/>
          <a:ext cx="0" cy="0"/>
          <a:chOff x="0" y="0"/>
          <a:chExt cx="0" cy="0"/>
        </a:xfrm>
      </p:grpSpPr>
      <p:sp>
        <p:nvSpPr>
          <p:cNvPr id="104" name="Google Shape;104;p16">
            <a:extLst>
              <a:ext uri="{FF2B5EF4-FFF2-40B4-BE49-F238E27FC236}">
                <a16:creationId xmlns:a16="http://schemas.microsoft.com/office/drawing/2014/main" id="{E879B58E-566A-20D3-FDFF-0A51113F4564}"/>
              </a:ext>
            </a:extLst>
          </p:cNvPr>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Genutzte Elemente / Maßnahmen</a:t>
            </a:r>
            <a:endParaRPr dirty="0"/>
          </a:p>
        </p:txBody>
      </p:sp>
      <p:sp>
        <p:nvSpPr>
          <p:cNvPr id="105" name="Google Shape;105;p16">
            <a:extLst>
              <a:ext uri="{FF2B5EF4-FFF2-40B4-BE49-F238E27FC236}">
                <a16:creationId xmlns:a16="http://schemas.microsoft.com/office/drawing/2014/main" id="{F92C2159-74A2-DEC3-A740-63659163022C}"/>
              </a:ext>
            </a:extLst>
          </p:cNvPr>
          <p:cNvSpPr txBox="1">
            <a:spLocks noGrp="1"/>
          </p:cNvSpPr>
          <p:nvPr>
            <p:ph type="body" idx="1"/>
          </p:nvPr>
        </p:nvSpPr>
        <p:spPr>
          <a:xfrm>
            <a:off x="727650" y="1758600"/>
            <a:ext cx="7688700" cy="3276950"/>
          </a:xfrm>
          <a:prstGeom prst="rect">
            <a:avLst/>
          </a:prstGeom>
        </p:spPr>
        <p:txBody>
          <a:bodyPr spcFirstLastPara="1" wrap="square" lIns="91425" tIns="91425" rIns="91425" bIns="91425" anchor="t" anchorCtr="0">
            <a:noAutofit/>
          </a:bodyPr>
          <a:lstStyle/>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Klare Navigation mit Pfeilen und Anweisungen zur einfachen Orientierung.</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Interaktive Dialogfelder mit klaren, erwarteten Klick-Optionen für eine einfachere Bedienung implementiert.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des Hover-Effekts, um die Informationen anzuzeigen, und "Klick" für die detaillierten Informationen, die mehr Zeit zum Lesen benötigen, um zu verschwinden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Implementierung von leicht </a:t>
            </a:r>
            <a:r>
              <a:rPr lang="de-DE" sz="900" dirty="0" err="1">
                <a:solidFill>
                  <a:srgbClr val="374151"/>
                </a:solidFill>
                <a:highlight>
                  <a:srgbClr val="FFFFFF"/>
                </a:highlight>
                <a:latin typeface="+mn-lt"/>
                <a:ea typeface="Roboto"/>
                <a:cs typeface="Roboto"/>
                <a:sym typeface="Roboto"/>
              </a:rPr>
              <a:t>scrollbarer</a:t>
            </a:r>
            <a:r>
              <a:rPr lang="de-DE" sz="900" dirty="0">
                <a:solidFill>
                  <a:srgbClr val="374151"/>
                </a:solidFill>
                <a:highlight>
                  <a:srgbClr val="FFFFFF"/>
                </a:highlight>
                <a:latin typeface="+mn-lt"/>
                <a:ea typeface="Roboto"/>
                <a:cs typeface="Roboto"/>
                <a:sym typeface="Roboto"/>
              </a:rPr>
              <a:t> Textform von Detailinformationen wie in einer Website</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Option zum Ein- und Ausschalten der Stimme für individuelle Audioeinstellungen hinzugefügt.</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Wahlmöglichkeit zwischen Handtracking oder Strahlenverwendung in allen Bereichen zur Anpassung an die Benutzerpräferenzen zwischen Nah- und Ferninteraktion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Schieberegler zur Farbanpassung mit integrierten Skripten für die individuelle Gestaltung der Fahrradfarben.</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von Grab- und Snap-Optionen im Baubereich </a:t>
            </a:r>
          </a:p>
          <a:p>
            <a:pPr marL="171450" indent="-171450">
              <a:lnSpc>
                <a:spcPct val="100000"/>
              </a:lnSpc>
              <a:spcBef>
                <a:spcPts val="1400"/>
              </a:spcBef>
            </a:pPr>
            <a:r>
              <a:rPr lang="de-DE" sz="900" dirty="0">
                <a:solidFill>
                  <a:srgbClr val="374151"/>
                </a:solidFill>
                <a:highlight>
                  <a:srgbClr val="FFFFFF"/>
                </a:highlight>
                <a:latin typeface="+mn-lt"/>
                <a:ea typeface="Roboto"/>
                <a:cs typeface="Roboto"/>
                <a:sym typeface="Roboto"/>
              </a:rPr>
              <a:t>Verwendung realistischer und attraktiver Texturen, Bilder und UI-Elemente für ein realistischeres Erlebnis</a:t>
            </a:r>
            <a:endParaRPr lang="de-DE" sz="900" dirty="0">
              <a:solidFill>
                <a:schemeClr val="dk2"/>
              </a:solidFill>
              <a:latin typeface="+mn-lt"/>
              <a:ea typeface="Arial"/>
              <a:cs typeface="Arial"/>
              <a:sym typeface="Arial"/>
            </a:endParaRPr>
          </a:p>
        </p:txBody>
      </p:sp>
    </p:spTree>
    <p:extLst>
      <p:ext uri="{BB962C8B-B14F-4D97-AF65-F5344CB8AC3E}">
        <p14:creationId xmlns:p14="http://schemas.microsoft.com/office/powerpoint/2010/main" val="3435738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Erwartungen</a:t>
            </a:r>
            <a:endParaRPr dirty="0"/>
          </a:p>
        </p:txBody>
      </p:sp>
      <p:sp>
        <p:nvSpPr>
          <p:cNvPr id="117" name="Google Shape;117;p18"/>
          <p:cNvSpPr txBox="1">
            <a:spLocks noGrp="1"/>
          </p:cNvSpPr>
          <p:nvPr>
            <p:ph type="body" idx="1"/>
          </p:nvPr>
        </p:nvSpPr>
        <p:spPr>
          <a:xfrm>
            <a:off x="729450" y="2078875"/>
            <a:ext cx="7688700" cy="2784070"/>
          </a:xfrm>
          <a:prstGeom prst="rect">
            <a:avLst/>
          </a:prstGeom>
        </p:spPr>
        <p:txBody>
          <a:bodyPr spcFirstLastPara="1" wrap="square" lIns="91425" tIns="91425" rIns="91425" bIns="91425" anchor="t" anchorCtr="0">
            <a:normAutofit fontScale="92500" lnSpcReduction="20000"/>
          </a:bodyPr>
          <a:lstStyle/>
          <a:p>
            <a:pPr marL="0" indent="0">
              <a:buNone/>
            </a:pPr>
            <a:r>
              <a:rPr lang="en" sz="1500" b="1" dirty="0">
                <a:solidFill>
                  <a:schemeClr val="bg2"/>
                </a:solidFill>
                <a:latin typeface="+mn-lt"/>
              </a:rPr>
              <a:t>Simple ist besser</a:t>
            </a:r>
          </a:p>
          <a:p>
            <a:pPr marL="285750" indent="-285750">
              <a:lnSpc>
                <a:spcPct val="120000"/>
              </a:lnSpc>
            </a:pPr>
            <a:r>
              <a:rPr lang="de-DE" sz="1400" i="0" dirty="0">
                <a:solidFill>
                  <a:schemeClr val="bg2"/>
                </a:solidFill>
                <a:effectLst/>
                <a:latin typeface="+mj-lt"/>
              </a:rPr>
              <a:t>Die Anwendung soll benutzerfreundlich und leicht verständlich sein.</a:t>
            </a:r>
          </a:p>
          <a:p>
            <a:pPr marL="285750" indent="-285750">
              <a:lnSpc>
                <a:spcPct val="120000"/>
              </a:lnSpc>
            </a:pPr>
            <a:r>
              <a:rPr lang="de-DE" sz="1400" i="0" dirty="0">
                <a:solidFill>
                  <a:schemeClr val="bg2"/>
                </a:solidFill>
                <a:effectLst/>
                <a:latin typeface="+mj-lt"/>
              </a:rPr>
              <a:t>Klare Navigation: Die Benutzer sollten sich einfach durch die Anwendung bewegen können, ohne verwirrt zu werden.</a:t>
            </a:r>
          </a:p>
          <a:p>
            <a:pPr marL="285750" indent="-285750">
              <a:lnSpc>
                <a:spcPct val="120000"/>
              </a:lnSpc>
            </a:pPr>
            <a:r>
              <a:rPr lang="de-DE" sz="1400" i="0" dirty="0">
                <a:solidFill>
                  <a:schemeClr val="bg2"/>
                </a:solidFill>
                <a:effectLst/>
                <a:latin typeface="+mj-lt"/>
              </a:rPr>
              <a:t>Schaffung einer informativen Anwendung: Ziel ist es, den Benutzern umfassende Informationen über Fahrradteile zu vermitteln.</a:t>
            </a:r>
          </a:p>
          <a:p>
            <a:pPr marL="285750" indent="-285750">
              <a:lnSpc>
                <a:spcPct val="120000"/>
              </a:lnSpc>
            </a:pPr>
            <a:r>
              <a:rPr lang="de-DE" sz="1400" i="0" dirty="0">
                <a:solidFill>
                  <a:schemeClr val="bg2"/>
                </a:solidFill>
                <a:effectLst/>
                <a:latin typeface="+mj-lt"/>
              </a:rPr>
              <a:t>Attraktive UI-Elemente: Die Benutzeroberfläche soll ansprechend gestaltet sein, um die Benutzer zu engagieren.</a:t>
            </a:r>
          </a:p>
          <a:p>
            <a:pPr marL="285750" indent="-285750">
              <a:lnSpc>
                <a:spcPct val="120000"/>
              </a:lnSpc>
            </a:pPr>
            <a:r>
              <a:rPr lang="en" sz="1400" dirty="0">
                <a:solidFill>
                  <a:schemeClr val="bg2"/>
                </a:solidFill>
                <a:latin typeface="+mj-lt"/>
              </a:rPr>
              <a:t>Reibungslose " Händetracking “, Ray Controller während der gesamten Erfahrung</a:t>
            </a:r>
          </a:p>
          <a:p>
            <a:pPr marL="285750" indent="-285750">
              <a:lnSpc>
                <a:spcPct val="120000"/>
              </a:lnSpc>
            </a:pPr>
            <a:r>
              <a:rPr lang="en" sz="1400" dirty="0">
                <a:solidFill>
                  <a:schemeClr val="bg2"/>
                </a:solidFill>
                <a:latin typeface="+mj-lt"/>
              </a:rPr>
              <a:t>MRTK Elemente ohne Probleme verwenden</a:t>
            </a:r>
          </a:p>
          <a:p>
            <a:pPr marL="285750" indent="-285750">
              <a:lnSpc>
                <a:spcPct val="120000"/>
              </a:lnSpc>
            </a:pPr>
            <a:r>
              <a:rPr lang="de-DE" sz="1400" dirty="0">
                <a:solidFill>
                  <a:schemeClr val="bg2"/>
                </a:solidFill>
                <a:latin typeface="+mj-lt"/>
              </a:rPr>
              <a:t>Möglichkeit, XRT-Komponenten wie Socket </a:t>
            </a:r>
            <a:r>
              <a:rPr lang="de-DE" sz="1400" dirty="0" err="1">
                <a:solidFill>
                  <a:schemeClr val="bg2"/>
                </a:solidFill>
                <a:latin typeface="+mj-lt"/>
              </a:rPr>
              <a:t>Interactor</a:t>
            </a:r>
            <a:r>
              <a:rPr lang="de-DE" sz="1400" dirty="0">
                <a:solidFill>
                  <a:schemeClr val="bg2"/>
                </a:solidFill>
                <a:latin typeface="+mj-lt"/>
              </a:rPr>
              <a:t> oder Grab-</a:t>
            </a:r>
            <a:r>
              <a:rPr lang="de-DE" sz="1400" dirty="0" err="1">
                <a:solidFill>
                  <a:schemeClr val="bg2"/>
                </a:solidFill>
                <a:latin typeface="+mj-lt"/>
              </a:rPr>
              <a:t>Interactor</a:t>
            </a:r>
            <a:r>
              <a:rPr lang="de-DE" sz="1400" dirty="0">
                <a:solidFill>
                  <a:schemeClr val="bg2"/>
                </a:solidFill>
                <a:latin typeface="+mj-lt"/>
              </a:rPr>
              <a:t> mit </a:t>
            </a:r>
            <a:r>
              <a:rPr lang="de-DE" sz="1400" dirty="0" err="1">
                <a:solidFill>
                  <a:schemeClr val="bg2"/>
                </a:solidFill>
                <a:latin typeface="+mj-lt"/>
              </a:rPr>
              <a:t>Mrtk</a:t>
            </a:r>
            <a:r>
              <a:rPr lang="de-DE" sz="1400" dirty="0">
                <a:solidFill>
                  <a:schemeClr val="bg2"/>
                </a:solidFill>
                <a:latin typeface="+mj-lt"/>
              </a:rPr>
              <a:t>-Komponenten wie </a:t>
            </a:r>
            <a:r>
              <a:rPr lang="de-DE" sz="1400" dirty="0" err="1">
                <a:solidFill>
                  <a:schemeClr val="bg2"/>
                </a:solidFill>
                <a:latin typeface="+mj-lt"/>
              </a:rPr>
              <a:t>Object</a:t>
            </a:r>
            <a:r>
              <a:rPr lang="de-DE" sz="1400" dirty="0">
                <a:solidFill>
                  <a:schemeClr val="bg2"/>
                </a:solidFill>
                <a:latin typeface="+mj-lt"/>
              </a:rPr>
              <a:t> Manipulator und Bounds ohne Probleme zu kombinieren.</a:t>
            </a:r>
          </a:p>
          <a:p>
            <a:pPr marL="0" lvl="0" indent="0" algn="l" rtl="0">
              <a:spcBef>
                <a:spcPts val="1200"/>
              </a:spcBef>
              <a:spcAft>
                <a:spcPts val="120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DE" dirty="0"/>
              <a:t>Wie weit das Ziel erreicht ist?</a:t>
            </a:r>
            <a:endParaRPr dirty="0"/>
          </a:p>
        </p:txBody>
      </p:sp>
      <p:sp>
        <p:nvSpPr>
          <p:cNvPr id="111" name="Google Shape;111;p17"/>
          <p:cNvSpPr txBox="1">
            <a:spLocks noGrp="1"/>
          </p:cNvSpPr>
          <p:nvPr>
            <p:ph type="body" idx="1"/>
          </p:nvPr>
        </p:nvSpPr>
        <p:spPr>
          <a:xfrm>
            <a:off x="729450" y="2078875"/>
            <a:ext cx="7688700" cy="2906100"/>
          </a:xfrm>
          <a:prstGeom prst="rect">
            <a:avLst/>
          </a:prstGeom>
        </p:spPr>
        <p:txBody>
          <a:bodyPr spcFirstLastPara="1" wrap="square" lIns="91425" tIns="91425" rIns="91425" bIns="91425" anchor="t" anchorCtr="0">
            <a:noAutofit/>
          </a:bodyPr>
          <a:lstStyle/>
          <a:p>
            <a:pPr marL="0" lvl="0" indent="0" algn="l" rtl="0">
              <a:lnSpc>
                <a:spcPct val="200000"/>
              </a:lnSpc>
              <a:spcBef>
                <a:spcPts val="1200"/>
              </a:spcBef>
              <a:spcAft>
                <a:spcPts val="0"/>
              </a:spcAft>
              <a:buNone/>
            </a:pPr>
            <a:r>
              <a:rPr lang="en" sz="1200" b="1" dirty="0">
                <a:solidFill>
                  <a:schemeClr val="dk2"/>
                </a:solidFill>
                <a:latin typeface="Arial"/>
                <a:ea typeface="Arial"/>
                <a:cs typeface="Arial"/>
                <a:sym typeface="Arial"/>
              </a:rPr>
              <a:t>Nach dem Testen der Anwendung durch 3 Personen kann man sagen, ja das Ziel ist erreicht:</a:t>
            </a:r>
            <a:endParaRPr sz="1200" b="1"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alle Bereiche mit der richtigen Reihenfolge und wie geplant leicht navigiert.</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Sie haben viele neue Informationen über die Namen und Funktionen von Fahrradteilen erhalten. </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r>
              <a:rPr lang="en" sz="1200" dirty="0">
                <a:solidFill>
                  <a:schemeClr val="dk2"/>
                </a:solidFill>
                <a:latin typeface="Arial"/>
                <a:ea typeface="Arial"/>
                <a:cs typeface="Arial"/>
                <a:sym typeface="Arial"/>
              </a:rPr>
              <a:t>Handtracking hat aber technische Probleme</a:t>
            </a:r>
            <a:endParaRPr sz="1200" dirty="0">
              <a:solidFill>
                <a:schemeClr val="dk2"/>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Probleme</a:t>
            </a:r>
            <a:endParaRPr dirty="0"/>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p>
            <a:pPr marL="285750" indent="-285750"/>
            <a:r>
              <a:rPr lang="de-DE" dirty="0">
                <a:solidFill>
                  <a:schemeClr val="bg2"/>
                </a:solidFill>
                <a:latin typeface="+mn-lt"/>
              </a:rPr>
              <a:t>Das Handtracking hat einige Probleme aufgrund von technischen Computerproblemen (lokal) wie  Verzögerungsproblemen(Delay)</a:t>
            </a:r>
          </a:p>
          <a:p>
            <a:pPr marL="285750" indent="-285750"/>
            <a:endParaRPr lang="de-DE" dirty="0">
              <a:solidFill>
                <a:schemeClr val="bg2"/>
              </a:solidFill>
              <a:latin typeface="+mn-lt"/>
            </a:endParaRPr>
          </a:p>
          <a:p>
            <a:pPr marL="285750" indent="-285750"/>
            <a:r>
              <a:rPr lang="en" dirty="0">
                <a:solidFill>
                  <a:schemeClr val="bg2"/>
                </a:solidFill>
                <a:latin typeface="+mn-lt"/>
              </a:rPr>
              <a:t>Da sich die scrollbare Komponente in MRTK noch in der Testphase befindet, gibt es verschiedene Probleme mit langem Text, der Höhe für die Anpassung an die internen (Multi-Layer)Elemente usw.</a:t>
            </a:r>
            <a:endParaRPr dirty="0">
              <a:solidFill>
                <a:schemeClr val="bg2"/>
              </a:solidFill>
              <a:latin typeface="+mn-lt"/>
            </a:endParaRPr>
          </a:p>
          <a:p>
            <a:pPr marL="285750" indent="-285750">
              <a:spcBef>
                <a:spcPts val="1200"/>
              </a:spcBef>
            </a:pPr>
            <a:r>
              <a:rPr lang="en" dirty="0">
                <a:solidFill>
                  <a:schemeClr val="bg2"/>
                </a:solidFill>
                <a:latin typeface="+mn-lt"/>
              </a:rPr>
              <a:t>Interaktionen wie Hover und Click usw. haben Probleme, wenn XRT Elemente wie Socket Interactor oder Grab Interactor mit Mrtk-Komponenten wie Object Manipulator kombiniert.</a:t>
            </a:r>
            <a:endParaRPr dirty="0">
              <a:solidFill>
                <a:schemeClr val="bg2"/>
              </a:solidFill>
              <a:latin typeface="+mn-lt"/>
            </a:endParaRPr>
          </a:p>
          <a:p>
            <a:pPr marL="0" lvl="0" indent="0" algn="l" rtl="0">
              <a:spcBef>
                <a:spcPts val="1200"/>
              </a:spcBef>
              <a:spcAft>
                <a:spcPts val="120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Implementierung</a:t>
            </a:r>
            <a:endParaRPr dirty="0"/>
          </a:p>
        </p:txBody>
      </p:sp>
      <p:sp>
        <p:nvSpPr>
          <p:cNvPr id="129" name="Google Shape;129;p20"/>
          <p:cNvSpPr txBox="1">
            <a:spLocks noGrp="1"/>
          </p:cNvSpPr>
          <p:nvPr>
            <p:ph type="body" idx="1"/>
          </p:nvPr>
        </p:nvSpPr>
        <p:spPr>
          <a:xfrm>
            <a:off x="729450" y="2078875"/>
            <a:ext cx="7688700" cy="29688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400" dirty="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Begrüßungsbereich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Informationsbereich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Fahrradbaubereich</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Farbeänderung</a:t>
            </a:r>
            <a:br>
              <a:rPr lang="en" sz="1400" b="1" dirty="0">
                <a:solidFill>
                  <a:srgbClr val="000000"/>
                </a:solidFill>
                <a:latin typeface="Arial"/>
                <a:ea typeface="Arial"/>
                <a:cs typeface="Arial"/>
                <a:sym typeface="Arial"/>
              </a:rPr>
            </a:br>
            <a:r>
              <a:rPr lang="en" sz="1400" b="1" dirty="0">
                <a:solidFill>
                  <a:srgbClr val="000000"/>
                </a:solidFill>
                <a:latin typeface="Arial"/>
                <a:ea typeface="Arial"/>
                <a:cs typeface="Arial"/>
                <a:sym typeface="Arial"/>
              </a:rPr>
              <a:t>Exit</a:t>
            </a:r>
            <a:endParaRPr sz="1400" b="1" dirty="0">
              <a:solidFill>
                <a:srgbClr val="000000"/>
              </a:solidFill>
              <a:latin typeface="Arial"/>
              <a:ea typeface="Arial"/>
              <a:cs typeface="Arial"/>
              <a:sym typeface="Arial"/>
            </a:endParaRPr>
          </a:p>
          <a:p>
            <a:pPr marL="0" lvl="0" indent="0" algn="l" rtl="0">
              <a:lnSpc>
                <a:spcPct val="200000"/>
              </a:lnSpc>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400"/>
              </a:spcBef>
              <a:spcAft>
                <a:spcPts val="0"/>
              </a:spcAft>
              <a:buNone/>
            </a:pPr>
            <a:endParaRPr sz="1200" dirty="0">
              <a:solidFill>
                <a:schemeClr val="dk2"/>
              </a:solidFill>
              <a:latin typeface="Arial"/>
              <a:ea typeface="Arial"/>
              <a:cs typeface="Arial"/>
              <a:sym typeface="Arial"/>
            </a:endParaRPr>
          </a:p>
          <a:p>
            <a:pPr marL="0" lvl="0" indent="0" algn="l" rtl="0">
              <a:spcBef>
                <a:spcPts val="1200"/>
              </a:spcBef>
              <a:spcAft>
                <a:spcPts val="1200"/>
              </a:spcAft>
              <a:buNone/>
            </a:pPr>
            <a:endParaRPr sz="1200" dirty="0">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1010</Words>
  <Application>Microsoft Office PowerPoint</Application>
  <PresentationFormat>On-screen Show (16:9)</PresentationFormat>
  <Paragraphs>131</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Lato</vt:lpstr>
      <vt:lpstr>Arial</vt:lpstr>
      <vt:lpstr>Raleway</vt:lpstr>
      <vt:lpstr>Streamline</vt:lpstr>
      <vt:lpstr>Augmented and Virtual Reality (HSEL MIM 20 W23) Fahrrad-Lernanwendung Projektarbeit</vt:lpstr>
      <vt:lpstr>Augmented and Virtual Reality (HSEL MIM 20 W23) Inhalte</vt:lpstr>
      <vt:lpstr>Konzept und Ziel</vt:lpstr>
      <vt:lpstr>Warum?</vt:lpstr>
      <vt:lpstr>Genutzte Elemente / Maßnahmen</vt:lpstr>
      <vt:lpstr>Erwartungen</vt:lpstr>
      <vt:lpstr>Wie weit das Ziel erreicht ist?</vt:lpstr>
      <vt:lpstr>Probleme</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Implementierung</vt:lpstr>
      <vt:lpstr>Links</vt:lpstr>
      <vt:lpstr>Danke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and Virtual Reality (HSEL MIM 20 W23) Fahrrad-Lernanwendung Implementierung der Mrtk .</dc:title>
  <cp:lastModifiedBy>Marina Micheal</cp:lastModifiedBy>
  <cp:revision>52</cp:revision>
  <dcterms:modified xsi:type="dcterms:W3CDTF">2024-02-08T18:38:40Z</dcterms:modified>
</cp:coreProperties>
</file>